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61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>
        <p:scale>
          <a:sx n="100" d="100"/>
          <a:sy n="100" d="100"/>
        </p:scale>
        <p:origin x="1320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7245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5086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637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705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94633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719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20324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521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196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9065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4381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2672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2191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238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4925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0315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0964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A610C01-31B6-49EF-8194-8E47056B1BBC}" type="datetimeFigureOut">
              <a:rPr lang="en-AU" smtClean="0"/>
              <a:t>19/10/2025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98238AD-9EA0-478F-A67C-3DFC730B26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877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681D1-BA52-AABE-0E7C-7038AD7B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4405" y="1582961"/>
            <a:ext cx="6843189" cy="765746"/>
          </a:xfrm>
        </p:spPr>
        <p:txBody>
          <a:bodyPr>
            <a:noAutofit/>
          </a:bodyPr>
          <a:lstStyle/>
          <a:p>
            <a:r>
              <a:rPr lang="en-GB" sz="2400" dirty="0"/>
              <a:t>Raman Spectroscopy for Water Quality Monitoring in Remote Indigenous Communities</a:t>
            </a:r>
            <a:endParaRPr lang="en-AU" sz="2400" dirty="0"/>
          </a:p>
        </p:txBody>
      </p:sp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5ACCA3D9-BED5-0AE0-EE76-29E66F96C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939" y="2487168"/>
            <a:ext cx="1621621" cy="2884169"/>
          </a:xfrm>
          <a:prstGeom prst="rect">
            <a:avLst/>
          </a:prstGeom>
        </p:spPr>
      </p:pic>
      <p:pic>
        <p:nvPicPr>
          <p:cNvPr id="1026" name="Picture 2" descr="Minecraft Parkour Background for YouTube Shorts and TikTok! (Vertical  1080p, 60fps, Scenic) on Make a GIF">
            <a:extLst>
              <a:ext uri="{FF2B5EF4-FFF2-40B4-BE49-F238E27FC236}">
                <a16:creationId xmlns:a16="http://schemas.microsoft.com/office/drawing/2014/main" id="{F67CDF97-271B-722E-41EC-21CA3B7D1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8892" y="2487168"/>
            <a:ext cx="1630626" cy="2884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emple Run Temple Run Legends GIF - Temple run Temple run legends -  Discover &amp; Share GIFs">
            <a:extLst>
              <a:ext uri="{FF2B5EF4-FFF2-40B4-BE49-F238E27FC236}">
                <a16:creationId xmlns:a16="http://schemas.microsoft.com/office/drawing/2014/main" id="{69E6EC1F-5225-F62B-5EE9-248094446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398" y="3279648"/>
            <a:ext cx="1992086" cy="2091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719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C9C9D-0CD2-9BA8-BD50-B9364E0F8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677" y="687664"/>
            <a:ext cx="10888862" cy="1788354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Raman Spectroscopy for Water Quality Monitoring in Remote Indigenous Communities</a:t>
            </a:r>
            <a:endParaRPr lang="en-AU" dirty="0"/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07BF797E-B6FD-FF51-0734-E7CED3276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462" y="2735580"/>
            <a:ext cx="1984077" cy="3528822"/>
          </a:xfrm>
          <a:prstGeom prst="rect">
            <a:avLst/>
          </a:prstGeom>
        </p:spPr>
      </p:pic>
      <p:pic>
        <p:nvPicPr>
          <p:cNvPr id="5" name="Picture 2" descr="Minecraft Parkour Background for YouTube Shorts and TikTok! (Vertical  1080p, 60fps, Scenic) on Make a GIF">
            <a:extLst>
              <a:ext uri="{FF2B5EF4-FFF2-40B4-BE49-F238E27FC236}">
                <a16:creationId xmlns:a16="http://schemas.microsoft.com/office/drawing/2014/main" id="{57E4AD81-AF2C-5B03-BEAD-9B6718D14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0369" y="2735580"/>
            <a:ext cx="1995093" cy="352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Temple Run Temple Run Legends GIF - Temple run Temple run legends -  Discover &amp; Share GIFs">
            <a:extLst>
              <a:ext uri="{FF2B5EF4-FFF2-40B4-BE49-F238E27FC236}">
                <a16:creationId xmlns:a16="http://schemas.microsoft.com/office/drawing/2014/main" id="{7E276A21-6268-E89E-AD4E-DAC33AF04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869" y="4064127"/>
            <a:ext cx="2095500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C61C4FB-AFB5-A31E-E83A-19A6A2BE1D64}"/>
              </a:ext>
            </a:extLst>
          </p:cNvPr>
          <p:cNvSpPr txBox="1">
            <a:spLocks/>
          </p:cNvSpPr>
          <p:nvPr/>
        </p:nvSpPr>
        <p:spPr>
          <a:xfrm>
            <a:off x="1478830" y="3532829"/>
            <a:ext cx="3456693" cy="146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Problem</a:t>
            </a:r>
          </a:p>
          <a:p>
            <a:pPr lvl="1"/>
            <a:r>
              <a:rPr lang="en-AU" sz="1000" dirty="0"/>
              <a:t>19 communities (WA): Nitrate &gt;50 ppm </a:t>
            </a:r>
          </a:p>
          <a:p>
            <a:pPr lvl="1"/>
            <a:r>
              <a:rPr lang="en-AU" sz="1000" dirty="0"/>
              <a:t>NT: Uranium 57 µg/L (3× limit) </a:t>
            </a:r>
          </a:p>
          <a:p>
            <a:pPr lvl="1"/>
            <a:r>
              <a:rPr lang="en-AU" sz="1000" dirty="0"/>
              <a:t>SA: Hardness, fluoride, turbidity </a:t>
            </a:r>
          </a:p>
          <a:p>
            <a:pPr lvl="1"/>
            <a:r>
              <a:rPr lang="en-AU" sz="1000" dirty="0"/>
              <a:t>&gt;500 communities lack consistent testing </a:t>
            </a:r>
          </a:p>
          <a:p>
            <a:pPr marL="0" indent="0">
              <a:buNone/>
            </a:pPr>
            <a:endParaRPr lang="en-AU" sz="1100" dirty="0"/>
          </a:p>
          <a:p>
            <a:endParaRPr lang="en-AU" sz="1100" dirty="0"/>
          </a:p>
          <a:p>
            <a:endParaRPr lang="en-AU" sz="1100" dirty="0"/>
          </a:p>
          <a:p>
            <a:endParaRPr lang="en-AU" sz="11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20F749E-AE71-934B-B865-290008601892}"/>
              </a:ext>
            </a:extLst>
          </p:cNvPr>
          <p:cNvSpPr txBox="1">
            <a:spLocks/>
          </p:cNvSpPr>
          <p:nvPr/>
        </p:nvSpPr>
        <p:spPr>
          <a:xfrm>
            <a:off x="1478830" y="4984406"/>
            <a:ext cx="3763730" cy="1286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Approach</a:t>
            </a:r>
          </a:p>
          <a:p>
            <a:pPr lvl="1"/>
            <a:r>
              <a:rPr lang="en-GB" sz="1000" dirty="0"/>
              <a:t>Data Sovereignty: Communities own their data</a:t>
            </a:r>
          </a:p>
          <a:p>
            <a:pPr lvl="1"/>
            <a:r>
              <a:rPr lang="en-GB" sz="1000" dirty="0"/>
              <a:t>Build Competency, not Dependency: Train Indigenous rangers </a:t>
            </a:r>
          </a:p>
          <a:p>
            <a:pPr lvl="1"/>
            <a:r>
              <a:rPr lang="en-GB" sz="1000" dirty="0"/>
              <a:t>Genuine Benefit: Fix problems, don't just document</a:t>
            </a:r>
            <a:endParaRPr lang="en-AU" sz="1000" dirty="0"/>
          </a:p>
          <a:p>
            <a:endParaRPr lang="en-AU" sz="700" dirty="0"/>
          </a:p>
          <a:p>
            <a:endParaRPr lang="en-AU" sz="10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E730B59-340B-6355-ADAE-5FD77FB508E9}"/>
              </a:ext>
            </a:extLst>
          </p:cNvPr>
          <p:cNvSpPr txBox="1">
            <a:spLocks/>
          </p:cNvSpPr>
          <p:nvPr/>
        </p:nvSpPr>
        <p:spPr>
          <a:xfrm>
            <a:off x="1478830" y="1802634"/>
            <a:ext cx="3523004" cy="1769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Solution</a:t>
            </a:r>
          </a:p>
          <a:p>
            <a:pPr lvl="1"/>
            <a:r>
              <a:rPr lang="en-AU" sz="1000" dirty="0"/>
              <a:t>Unique molecular fingerprints for each contaminant</a:t>
            </a:r>
          </a:p>
          <a:p>
            <a:pPr lvl="1"/>
            <a:r>
              <a:rPr lang="en-AU" sz="1000" dirty="0"/>
              <a:t>Portable, handheld system</a:t>
            </a:r>
          </a:p>
          <a:p>
            <a:pPr lvl="1"/>
            <a:r>
              <a:rPr lang="en-AU" sz="1000" dirty="0"/>
              <a:t>No lab needed: results in minutes</a:t>
            </a:r>
          </a:p>
          <a:p>
            <a:pPr lvl="1"/>
            <a:r>
              <a:rPr lang="en-AU" sz="1000" dirty="0"/>
              <a:t>Works ideally with water samples</a:t>
            </a:r>
          </a:p>
          <a:p>
            <a:pPr lvl="1"/>
            <a:r>
              <a:rPr lang="en-AU" sz="1000" dirty="0"/>
              <a:t>Detects at parts-per-billion levels</a:t>
            </a:r>
          </a:p>
          <a:p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126425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4BEB2-3365-1E69-FE03-F7DB8B089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E438D-7EDE-6301-0AE6-78E05966A2C1}"/>
              </a:ext>
            </a:extLst>
          </p:cNvPr>
          <p:cNvSpPr txBox="1">
            <a:spLocks/>
          </p:cNvSpPr>
          <p:nvPr/>
        </p:nvSpPr>
        <p:spPr>
          <a:xfrm>
            <a:off x="658368" y="622637"/>
            <a:ext cx="10875264" cy="121047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sz="3600" dirty="0"/>
              <a:t>Portable Raman Spectroscopy for Water Quality Monitoring in Remote Indigenous Communities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686B66-83D1-8D38-FE7D-397490EA96A0}"/>
              </a:ext>
            </a:extLst>
          </p:cNvPr>
          <p:cNvSpPr txBox="1">
            <a:spLocks/>
          </p:cNvSpPr>
          <p:nvPr/>
        </p:nvSpPr>
        <p:spPr>
          <a:xfrm>
            <a:off x="1478830" y="3532829"/>
            <a:ext cx="3456693" cy="146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Problem</a:t>
            </a:r>
          </a:p>
          <a:p>
            <a:pPr lvl="1"/>
            <a:r>
              <a:rPr lang="en-AU" sz="1000" dirty="0"/>
              <a:t>19 communities (WA): Nitrate &gt;50 ppm </a:t>
            </a:r>
          </a:p>
          <a:p>
            <a:pPr lvl="1"/>
            <a:r>
              <a:rPr lang="en-AU" sz="1000" dirty="0"/>
              <a:t>NT: Uranium 57 µg/L (3× limit) </a:t>
            </a:r>
          </a:p>
          <a:p>
            <a:pPr lvl="1"/>
            <a:r>
              <a:rPr lang="en-AU" sz="1000" dirty="0"/>
              <a:t>SA: Hardness, fluoride, turbidity </a:t>
            </a:r>
          </a:p>
          <a:p>
            <a:pPr lvl="1"/>
            <a:r>
              <a:rPr lang="en-AU" sz="1000" dirty="0"/>
              <a:t>&gt;500 communities lack consistent testing </a:t>
            </a:r>
          </a:p>
          <a:p>
            <a:pPr marL="0" indent="0">
              <a:buNone/>
            </a:pPr>
            <a:endParaRPr lang="en-AU" sz="1100" dirty="0"/>
          </a:p>
          <a:p>
            <a:endParaRPr lang="en-AU" sz="1100" dirty="0"/>
          </a:p>
          <a:p>
            <a:endParaRPr lang="en-AU" sz="1100" dirty="0"/>
          </a:p>
          <a:p>
            <a:endParaRPr lang="en-AU" sz="11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20FDDA3-30F6-12EC-98D9-E3C9560F915F}"/>
              </a:ext>
            </a:extLst>
          </p:cNvPr>
          <p:cNvSpPr txBox="1">
            <a:spLocks/>
          </p:cNvSpPr>
          <p:nvPr/>
        </p:nvSpPr>
        <p:spPr>
          <a:xfrm>
            <a:off x="1478830" y="4984406"/>
            <a:ext cx="3763730" cy="1286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Approach</a:t>
            </a:r>
          </a:p>
          <a:p>
            <a:pPr lvl="1"/>
            <a:r>
              <a:rPr lang="en-GB" sz="1000" dirty="0"/>
              <a:t>Data Sovereignty: Communities own their data</a:t>
            </a:r>
          </a:p>
          <a:p>
            <a:pPr lvl="1"/>
            <a:r>
              <a:rPr lang="en-GB" sz="1000" dirty="0"/>
              <a:t>Build Competency, not Dependency: Train Indigenous rangers </a:t>
            </a:r>
          </a:p>
          <a:p>
            <a:pPr lvl="1"/>
            <a:r>
              <a:rPr lang="en-GB" sz="1000" dirty="0"/>
              <a:t>Genuine Benefit: Fix problems, don't just document</a:t>
            </a:r>
            <a:endParaRPr lang="en-AU" sz="1000" dirty="0"/>
          </a:p>
          <a:p>
            <a:endParaRPr lang="en-AU" sz="700" dirty="0"/>
          </a:p>
          <a:p>
            <a:endParaRPr lang="en-AU" sz="1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407679-BAB4-ED34-085F-9C074170F476}"/>
              </a:ext>
            </a:extLst>
          </p:cNvPr>
          <p:cNvSpPr txBox="1">
            <a:spLocks/>
          </p:cNvSpPr>
          <p:nvPr/>
        </p:nvSpPr>
        <p:spPr>
          <a:xfrm>
            <a:off x="1478830" y="1802634"/>
            <a:ext cx="3523004" cy="1769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Solution</a:t>
            </a:r>
          </a:p>
          <a:p>
            <a:pPr lvl="1"/>
            <a:r>
              <a:rPr lang="en-AU" sz="1000" dirty="0"/>
              <a:t>Unique molecular fingerprints for each contaminant</a:t>
            </a:r>
          </a:p>
          <a:p>
            <a:pPr lvl="1"/>
            <a:r>
              <a:rPr lang="en-AU" sz="1000" dirty="0"/>
              <a:t>Portable, handheld system</a:t>
            </a:r>
          </a:p>
          <a:p>
            <a:pPr lvl="1"/>
            <a:r>
              <a:rPr lang="en-AU" sz="1000" dirty="0"/>
              <a:t>No lab needed: results in minutes</a:t>
            </a:r>
          </a:p>
          <a:p>
            <a:pPr lvl="1"/>
            <a:r>
              <a:rPr lang="en-AU" sz="1000" dirty="0"/>
              <a:t>Works ideally with water samples</a:t>
            </a:r>
          </a:p>
          <a:p>
            <a:pPr lvl="1"/>
            <a:r>
              <a:rPr lang="en-AU" sz="1000" dirty="0"/>
              <a:t>Detects at parts-per-billion levels</a:t>
            </a:r>
          </a:p>
          <a:p>
            <a:endParaRPr lang="en-AU" sz="1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E8D8B0C-585E-95E3-4A30-334553AFFA30}"/>
              </a:ext>
            </a:extLst>
          </p:cNvPr>
          <p:cNvSpPr txBox="1">
            <a:spLocks/>
          </p:cNvSpPr>
          <p:nvPr/>
        </p:nvSpPr>
        <p:spPr>
          <a:xfrm>
            <a:off x="5421418" y="4976342"/>
            <a:ext cx="6112214" cy="1210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References:</a:t>
            </a:r>
          </a:p>
          <a:p>
            <a:pPr marL="0" indent="0">
              <a:buNone/>
            </a:pPr>
            <a:r>
              <a:rPr lang="en-AU" sz="1600" dirty="0"/>
              <a:t>[1] R. Fielden, “Real-time water quality monitoring for Homeland communities,” Australian Water Association, 2024.</a:t>
            </a:r>
          </a:p>
          <a:p>
            <a:pPr marL="0" indent="0">
              <a:buNone/>
            </a:pPr>
            <a:r>
              <a:rPr lang="en-AU" sz="1600" dirty="0"/>
              <a:t>[2] Z. Li, M. J. Deen, S. Kumar and P. R. Selvaganapathy, “Raman Spectroscopy for In-Line Water Quality Monitoring Instrumentation and Potential,” Sensors, vol. 14, no. 9, pp. 17275-17303, 2014. </a:t>
            </a:r>
          </a:p>
          <a:p>
            <a:pPr marL="0" indent="0">
              <a:buNone/>
            </a:pPr>
            <a:r>
              <a:rPr lang="en-AU" sz="1600" dirty="0"/>
              <a:t>[3] B. K. Balasooriya, J. Rajapakse and C. </a:t>
            </a:r>
            <a:r>
              <a:rPr lang="en-AU" sz="1600" dirty="0" err="1"/>
              <a:t>Gallage</a:t>
            </a:r>
            <a:r>
              <a:rPr lang="en-AU" sz="1600" dirty="0"/>
              <a:t>, “A review of drinking water quality issues in remote and indigenous communities in rich nations with special emphasis on Australia,” Science of the Total Environment, vol. 903, 2023. </a:t>
            </a:r>
          </a:p>
        </p:txBody>
      </p:sp>
      <p:pic>
        <p:nvPicPr>
          <p:cNvPr id="7" name="Picture 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51278DED-03E6-6EEE-1CBD-7547B3DAA6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4556" y="1881657"/>
            <a:ext cx="1679243" cy="2986653"/>
          </a:xfrm>
          <a:prstGeom prst="rect">
            <a:avLst/>
          </a:prstGeom>
        </p:spPr>
      </p:pic>
      <p:pic>
        <p:nvPicPr>
          <p:cNvPr id="8" name="Picture 2" descr="Minecraft Parkour Background for YouTube Shorts and TikTok! (Vertical  1080p, 60fps, Scenic) on Make a GIF">
            <a:extLst>
              <a:ext uri="{FF2B5EF4-FFF2-40B4-BE49-F238E27FC236}">
                <a16:creationId xmlns:a16="http://schemas.microsoft.com/office/drawing/2014/main" id="{4B9B4CB4-EB15-22CD-7ACE-4ED3D0562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990" y="1881657"/>
            <a:ext cx="1688566" cy="2986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Temple Run Temple Run Legends GIF - Temple run Temple run legends -  Discover &amp; Share GIFs">
            <a:extLst>
              <a:ext uri="{FF2B5EF4-FFF2-40B4-BE49-F238E27FC236}">
                <a16:creationId xmlns:a16="http://schemas.microsoft.com/office/drawing/2014/main" id="{7644E855-5265-ADBC-0F01-042B2FFF8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443" y="3006086"/>
            <a:ext cx="1773547" cy="1862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5805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88C95-C9F1-4EF9-4F70-2B28E7FC7DF9}"/>
              </a:ext>
            </a:extLst>
          </p:cNvPr>
          <p:cNvSpPr txBox="1">
            <a:spLocks/>
          </p:cNvSpPr>
          <p:nvPr/>
        </p:nvSpPr>
        <p:spPr>
          <a:xfrm>
            <a:off x="658368" y="622637"/>
            <a:ext cx="10875264" cy="121047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sz="3600" dirty="0"/>
              <a:t>Portable Raman Spectroscopy for Water Quality Monitoring in Remote Indigenous Communities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761D74-E444-3466-2373-D061242C0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985" y="1999412"/>
            <a:ext cx="4201647" cy="2804401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D8966C-DE8B-62C6-1C76-4D1E85C7A665}"/>
              </a:ext>
            </a:extLst>
          </p:cNvPr>
          <p:cNvSpPr txBox="1">
            <a:spLocks/>
          </p:cNvSpPr>
          <p:nvPr/>
        </p:nvSpPr>
        <p:spPr>
          <a:xfrm>
            <a:off x="793030" y="3532829"/>
            <a:ext cx="3456693" cy="146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Problem</a:t>
            </a:r>
          </a:p>
          <a:p>
            <a:pPr lvl="1"/>
            <a:r>
              <a:rPr lang="en-AU" sz="1000" dirty="0"/>
              <a:t>19 communities (WA): Nitrate &gt;50 ppm </a:t>
            </a:r>
          </a:p>
          <a:p>
            <a:pPr lvl="1"/>
            <a:r>
              <a:rPr lang="en-AU" sz="1000" dirty="0"/>
              <a:t>NT: Uranium 57 µg/L (3× limit) </a:t>
            </a:r>
          </a:p>
          <a:p>
            <a:pPr lvl="1"/>
            <a:r>
              <a:rPr lang="en-AU" sz="1000" dirty="0"/>
              <a:t>SA: Hardness, fluoride, turbidity </a:t>
            </a:r>
          </a:p>
          <a:p>
            <a:pPr lvl="1"/>
            <a:r>
              <a:rPr lang="en-AU" sz="1000" dirty="0"/>
              <a:t>&gt;500 communities lack consistent testing </a:t>
            </a:r>
          </a:p>
          <a:p>
            <a:pPr marL="0" indent="0">
              <a:buNone/>
            </a:pPr>
            <a:endParaRPr lang="en-AU" sz="1100" dirty="0"/>
          </a:p>
          <a:p>
            <a:endParaRPr lang="en-AU" sz="1100" dirty="0"/>
          </a:p>
          <a:p>
            <a:endParaRPr lang="en-AU" sz="1100" dirty="0"/>
          </a:p>
          <a:p>
            <a:endParaRPr lang="en-AU" sz="11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F893B4-7AEB-BE70-DA51-9087D9B54726}"/>
              </a:ext>
            </a:extLst>
          </p:cNvPr>
          <p:cNvSpPr txBox="1">
            <a:spLocks/>
          </p:cNvSpPr>
          <p:nvPr/>
        </p:nvSpPr>
        <p:spPr>
          <a:xfrm>
            <a:off x="793030" y="4984406"/>
            <a:ext cx="3763730" cy="1286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Approach</a:t>
            </a:r>
          </a:p>
          <a:p>
            <a:pPr lvl="1"/>
            <a:r>
              <a:rPr lang="en-GB" sz="1000" dirty="0"/>
              <a:t>Data Sovereignty: Communities own their data</a:t>
            </a:r>
          </a:p>
          <a:p>
            <a:pPr lvl="1"/>
            <a:r>
              <a:rPr lang="en-GB" sz="1000" dirty="0"/>
              <a:t>Build Competency, not Dependency: Train Indigenous rangers </a:t>
            </a:r>
          </a:p>
          <a:p>
            <a:pPr lvl="1"/>
            <a:r>
              <a:rPr lang="en-GB" sz="1000" dirty="0"/>
              <a:t>Genuine Benefit: Fix problems, don't just document</a:t>
            </a:r>
            <a:endParaRPr lang="en-AU" sz="1000" dirty="0"/>
          </a:p>
          <a:p>
            <a:endParaRPr lang="en-AU" sz="700" dirty="0"/>
          </a:p>
          <a:p>
            <a:endParaRPr lang="en-AU" sz="1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E3489A9-62AA-892F-E1B3-E3E5FFA613CC}"/>
              </a:ext>
            </a:extLst>
          </p:cNvPr>
          <p:cNvSpPr txBox="1">
            <a:spLocks/>
          </p:cNvSpPr>
          <p:nvPr/>
        </p:nvSpPr>
        <p:spPr>
          <a:xfrm>
            <a:off x="793030" y="1802634"/>
            <a:ext cx="3523004" cy="1769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Solution</a:t>
            </a:r>
          </a:p>
          <a:p>
            <a:pPr lvl="1"/>
            <a:r>
              <a:rPr lang="en-AU" sz="1000" dirty="0"/>
              <a:t>Unique molecular fingerprints for each contaminant</a:t>
            </a:r>
          </a:p>
          <a:p>
            <a:pPr lvl="1"/>
            <a:r>
              <a:rPr lang="en-AU" sz="1000" dirty="0"/>
              <a:t>Portable, handheld system</a:t>
            </a:r>
          </a:p>
          <a:p>
            <a:pPr lvl="1"/>
            <a:r>
              <a:rPr lang="en-AU" sz="1000" dirty="0"/>
              <a:t>No lab needed: results in minutes</a:t>
            </a:r>
          </a:p>
          <a:p>
            <a:pPr lvl="1"/>
            <a:r>
              <a:rPr lang="en-AU" sz="1000" dirty="0"/>
              <a:t>Works ideally with water samples</a:t>
            </a:r>
          </a:p>
          <a:p>
            <a:pPr lvl="1"/>
            <a:r>
              <a:rPr lang="en-AU" sz="1000" dirty="0"/>
              <a:t>Detects at parts-per-billion levels</a:t>
            </a:r>
          </a:p>
          <a:p>
            <a:endParaRPr lang="en-AU" sz="1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3154BD4-C573-A135-C68A-819D93ED2E6B}"/>
              </a:ext>
            </a:extLst>
          </p:cNvPr>
          <p:cNvSpPr txBox="1">
            <a:spLocks/>
          </p:cNvSpPr>
          <p:nvPr/>
        </p:nvSpPr>
        <p:spPr>
          <a:xfrm>
            <a:off x="5421418" y="4976342"/>
            <a:ext cx="6112214" cy="1210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References:</a:t>
            </a:r>
          </a:p>
          <a:p>
            <a:pPr marL="0" indent="0">
              <a:buNone/>
            </a:pPr>
            <a:r>
              <a:rPr lang="en-AU" sz="1600" dirty="0"/>
              <a:t>[1] R. Fielden, “Real-time water quality monitoring for Homeland communities,” Australian Water Association, 2024.</a:t>
            </a:r>
          </a:p>
          <a:p>
            <a:pPr marL="0" indent="0">
              <a:buNone/>
            </a:pPr>
            <a:r>
              <a:rPr lang="en-AU" sz="1600" dirty="0"/>
              <a:t>[2] Z. Li, M. J. Deen, S. Kumar and P. R. Selvaganapathy, “Raman Spectroscopy for In-Line Water Quality Monitoring Instrumentation and Potential,” Sensors, vol. 14, no. 9, pp. 17275-17303, 2014. </a:t>
            </a:r>
          </a:p>
          <a:p>
            <a:pPr marL="0" indent="0">
              <a:buNone/>
            </a:pPr>
            <a:r>
              <a:rPr lang="en-AU" sz="1600" dirty="0"/>
              <a:t>[3] B. K. Balasooriya, J. Rajapakse and C. </a:t>
            </a:r>
            <a:r>
              <a:rPr lang="en-AU" sz="1600" dirty="0" err="1"/>
              <a:t>Gallage</a:t>
            </a:r>
            <a:r>
              <a:rPr lang="en-AU" sz="1600" dirty="0"/>
              <a:t>, “A review of drinking water quality issues in remote and indigenous communities in rich nations with special emphasis on Australia,” Science of the Total Environment, vol. 903, 2023.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4CA0CA2-3B11-E53D-86B0-7175AACC9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144" y="2388798"/>
            <a:ext cx="3891436" cy="2455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852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E1CE5E9-1CAD-4DE3-B907-EC968FDD0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B3744-A5AC-7780-63B2-88F0CDE0C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5603" y="73577"/>
            <a:ext cx="12100443" cy="955123"/>
          </a:xfrm>
        </p:spPr>
        <p:txBody>
          <a:bodyPr>
            <a:normAutofit/>
          </a:bodyPr>
          <a:lstStyle/>
          <a:p>
            <a:pPr algn="ctr"/>
            <a:r>
              <a:rPr lang="en-GB" sz="2400" dirty="0"/>
              <a:t>Raman Spectroscopy for Water Quality Monitoring in Remote Indigenous Communities</a:t>
            </a:r>
            <a:endParaRPr lang="en-AU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F4AA8-C97B-31D6-B067-7A9AE4DC9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5" y="2458277"/>
            <a:ext cx="5715001" cy="3712059"/>
          </a:xfrm>
        </p:spPr>
        <p:txBody>
          <a:bodyPr/>
          <a:lstStyle/>
          <a:p>
            <a:r>
              <a:rPr lang="en-AU" dirty="0"/>
              <a:t>The Problem</a:t>
            </a:r>
          </a:p>
          <a:p>
            <a:r>
              <a:rPr lang="en-AU" dirty="0"/>
              <a:t>The Solution</a:t>
            </a:r>
          </a:p>
          <a:p>
            <a:r>
              <a:rPr lang="en-AU" dirty="0"/>
              <a:t>The Ethics</a:t>
            </a:r>
          </a:p>
          <a:p>
            <a:r>
              <a:rPr lang="en-AU" dirty="0"/>
              <a:t>Building Trust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43828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97AB29B-6156-85D5-B798-BEAB369C2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BBDC6-900A-C64D-53C5-B797CDF70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913" y="660738"/>
            <a:ext cx="10966173" cy="406062"/>
          </a:xfrm>
        </p:spPr>
        <p:txBody>
          <a:bodyPr>
            <a:noAutofit/>
          </a:bodyPr>
          <a:lstStyle/>
          <a:p>
            <a:r>
              <a:rPr lang="en-AU" sz="2200" dirty="0"/>
              <a:t>Portable Raman Spectroscopy for Water Quality Monitoring in Remote Indigenous Communities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0B9723-3BAD-9AC1-BE7F-8CED2AEFA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492" y="3063959"/>
            <a:ext cx="4612342" cy="307852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5EEFB9B-05A4-1F36-3086-97F00F3384DC}"/>
              </a:ext>
            </a:extLst>
          </p:cNvPr>
          <p:cNvSpPr txBox="1">
            <a:spLocks/>
          </p:cNvSpPr>
          <p:nvPr/>
        </p:nvSpPr>
        <p:spPr>
          <a:xfrm>
            <a:off x="3036822" y="2961861"/>
            <a:ext cx="3456693" cy="136889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Problem</a:t>
            </a:r>
          </a:p>
          <a:p>
            <a:r>
              <a:rPr lang="en-AU" sz="1050" dirty="0"/>
              <a:t>19 communities (WA): Nitrate &gt;50 ppm </a:t>
            </a:r>
          </a:p>
          <a:p>
            <a:r>
              <a:rPr lang="en-AU" sz="1050" dirty="0"/>
              <a:t>NT: Uranium 57 µg/L (3× limit) </a:t>
            </a:r>
          </a:p>
          <a:p>
            <a:r>
              <a:rPr lang="en-AU" sz="1050" dirty="0"/>
              <a:t>SA: Hardness, fluoride, turbidity </a:t>
            </a:r>
          </a:p>
          <a:p>
            <a:r>
              <a:rPr lang="en-AU" sz="1050" dirty="0"/>
              <a:t>&gt;500 communities lack consistent testing </a:t>
            </a:r>
          </a:p>
          <a:p>
            <a:pPr marL="0" indent="0">
              <a:buNone/>
            </a:pPr>
            <a:endParaRPr lang="en-AU" sz="1100" dirty="0"/>
          </a:p>
          <a:p>
            <a:endParaRPr lang="en-AU" sz="1100" dirty="0"/>
          </a:p>
          <a:p>
            <a:endParaRPr lang="en-AU" sz="1100" dirty="0"/>
          </a:p>
          <a:p>
            <a:endParaRPr lang="en-AU" sz="11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E6963F3-69D9-166F-9378-A5DDE7E8A536}"/>
              </a:ext>
            </a:extLst>
          </p:cNvPr>
          <p:cNvSpPr txBox="1">
            <a:spLocks/>
          </p:cNvSpPr>
          <p:nvPr/>
        </p:nvSpPr>
        <p:spPr>
          <a:xfrm>
            <a:off x="1068874" y="4885528"/>
            <a:ext cx="2595352" cy="18902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Approach</a:t>
            </a:r>
          </a:p>
          <a:p>
            <a:pPr marL="0" indent="0">
              <a:buNone/>
            </a:pPr>
            <a:r>
              <a:rPr lang="en-GB" sz="1100" dirty="0"/>
              <a:t>1</a:t>
            </a:r>
            <a:r>
              <a:rPr lang="en-GB" sz="1200" dirty="0"/>
              <a:t>. Data Sovereignty</a:t>
            </a:r>
          </a:p>
          <a:p>
            <a:pPr lvl="1"/>
            <a:r>
              <a:rPr lang="en-GB" sz="1200" dirty="0"/>
              <a:t>Communities own their data</a:t>
            </a:r>
          </a:p>
          <a:p>
            <a:pPr marL="0" indent="0">
              <a:buNone/>
            </a:pPr>
            <a:r>
              <a:rPr lang="en-GB" sz="1200" dirty="0"/>
              <a:t>2. Build Competency, not Dependency</a:t>
            </a:r>
          </a:p>
          <a:p>
            <a:pPr lvl="1"/>
            <a:r>
              <a:rPr lang="en-GB" sz="1200" dirty="0"/>
              <a:t>Train Indigenous rangers </a:t>
            </a:r>
          </a:p>
          <a:p>
            <a:pPr marL="0" indent="0">
              <a:buNone/>
            </a:pPr>
            <a:r>
              <a:rPr lang="en-GB" sz="1200" dirty="0"/>
              <a:t>3. Genuine Benefit</a:t>
            </a:r>
          </a:p>
          <a:p>
            <a:pPr lvl="1"/>
            <a:r>
              <a:rPr lang="en-GB" sz="1200" dirty="0"/>
              <a:t>Fix problems, don't just document</a:t>
            </a:r>
            <a:endParaRPr lang="en-AU" sz="1200" dirty="0"/>
          </a:p>
          <a:p>
            <a:endParaRPr lang="en-AU" sz="700" dirty="0"/>
          </a:p>
          <a:p>
            <a:endParaRPr lang="en-AU" sz="10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B2C8E4B-CF45-C773-D320-403FE33CED3D}"/>
              </a:ext>
            </a:extLst>
          </p:cNvPr>
          <p:cNvSpPr txBox="1">
            <a:spLocks/>
          </p:cNvSpPr>
          <p:nvPr/>
        </p:nvSpPr>
        <p:spPr>
          <a:xfrm>
            <a:off x="1068874" y="1205644"/>
            <a:ext cx="3523004" cy="17194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dirty="0"/>
              <a:t>The Solution</a:t>
            </a:r>
          </a:p>
          <a:p>
            <a:r>
              <a:rPr lang="en-AU" sz="1050" dirty="0"/>
              <a:t>Unique molecular fingerprints for each contaminant</a:t>
            </a:r>
          </a:p>
          <a:p>
            <a:r>
              <a:rPr lang="en-AU" sz="1050" dirty="0"/>
              <a:t>Portable, handheld system</a:t>
            </a:r>
          </a:p>
          <a:p>
            <a:r>
              <a:rPr lang="en-AU" sz="1050" dirty="0"/>
              <a:t>No lab needed: results in minutes</a:t>
            </a:r>
          </a:p>
          <a:p>
            <a:r>
              <a:rPr lang="en-AU" sz="1050" dirty="0"/>
              <a:t>Works ideally with water samples</a:t>
            </a:r>
          </a:p>
          <a:p>
            <a:r>
              <a:rPr lang="en-AU" sz="1050" dirty="0"/>
              <a:t>Detects at parts-per-billion levels</a:t>
            </a:r>
          </a:p>
          <a:p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10387437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262</TotalTime>
  <Words>690</Words>
  <Application>Microsoft Office PowerPoint</Application>
  <PresentationFormat>Widescreen</PresentationFormat>
  <Paragraphs>89</Paragraphs>
  <Slides>6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Garamond</vt:lpstr>
      <vt:lpstr>Organic</vt:lpstr>
      <vt:lpstr>Raman Spectroscopy for Water Quality Monitoring in Remote Indigenous Communities</vt:lpstr>
      <vt:lpstr>Raman Spectroscopy for Water Quality Monitoring in Remote Indigenous Communities</vt:lpstr>
      <vt:lpstr>PowerPoint Presentation</vt:lpstr>
      <vt:lpstr>PowerPoint Presentation</vt:lpstr>
      <vt:lpstr>Raman Spectroscopy for Water Quality Monitoring in Remote Indigenous Communities</vt:lpstr>
      <vt:lpstr>Portable Raman Spectroscopy for Water Quality Monitoring in Remote Indigenous Communities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Minh Nguyen</dc:creator>
  <cp:lastModifiedBy>Minh Nguyen</cp:lastModifiedBy>
  <cp:revision>2</cp:revision>
  <dcterms:created xsi:type="dcterms:W3CDTF">2025-10-19T05:18:49Z</dcterms:created>
  <dcterms:modified xsi:type="dcterms:W3CDTF">2025-10-19T09:41:37Z</dcterms:modified>
</cp:coreProperties>
</file>

<file path=docProps/thumbnail.jpeg>
</file>